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00" d="100"/>
          <a:sy n="100" d="100"/>
        </p:scale>
        <p:origin x="1674" y="-2076"/>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09/01/2018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1/9/2018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1/9/2018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1/9/2018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1/9/2018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1/9/2018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1/9/2018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Cautious Discretionary Portfolio Fund            December 2017</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December 2017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£30.0m</a:t>
            </a:r>
          </a:p>
          <a:p>
            <a:pPr>
              <a:lnSpc>
                <a:spcPct val="150000"/>
              </a:lnSpc>
              <a:tabLst>
                <a:tab pos="1162050" algn="l"/>
              </a:tabLst>
            </a:pPr>
            <a:r>
              <a:rPr lang="en-US" sz="800" dirty="0"/>
              <a:t>Launch Date	</a:t>
            </a:r>
            <a:r>
              <a:rPr lang="en-GB" sz="800" dirty="0"/>
              <a:t>0.05.11*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2.05%**</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B3Q4TW1</a:t>
            </a:r>
          </a:p>
          <a:p>
            <a:pPr>
              <a:lnSpc>
                <a:spcPct val="150000"/>
              </a:lnSpc>
              <a:tabLst>
                <a:tab pos="1162050" algn="l"/>
              </a:tabLst>
            </a:pPr>
            <a:r>
              <a:rPr lang="en-US" sz="800" dirty="0"/>
              <a:t>	B </a:t>
            </a:r>
            <a:r>
              <a:rPr lang="en-GB" sz="800" dirty="0"/>
              <a:t>Inc.  B687BC3</a:t>
            </a:r>
          </a:p>
          <a:p>
            <a:pPr>
              <a:tabLst>
                <a:tab pos="1162050" algn="l"/>
              </a:tabLst>
            </a:pPr>
            <a:r>
              <a:rPr lang="en-US" sz="800" dirty="0"/>
              <a:t>	</a:t>
            </a:r>
          </a:p>
          <a:p>
            <a:pPr>
              <a:tabLst>
                <a:tab pos="1162050" algn="l"/>
              </a:tabLst>
            </a:pPr>
            <a:r>
              <a:rPr lang="en-GB" sz="800" dirty="0"/>
              <a:t>**the current AMC is 1.5% but FACET are rebating 0.75% and have applied to permanently reduce the AMC to 0.75%.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t>
            </a:r>
            <a:r>
              <a:rPr lang="en-US" sz="800" dirty="0" err="1"/>
              <a:t>authorised</a:t>
            </a:r>
            <a:r>
              <a:rPr lang="en-US" sz="800" dirty="0"/>
              <a:t>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+2%</a:t>
            </a:r>
            <a:endParaRPr lang="en-US" sz="900" b="1" dirty="0">
              <a:solidFill>
                <a:srgbClr val="002060"/>
              </a:solidFill>
            </a:endParaRPr>
          </a:p>
          <a:p>
            <a:pPr algn="just"/>
            <a:endParaRPr lang="en-GB" sz="900" dirty="0"/>
          </a:p>
          <a:p>
            <a:pPr algn="just"/>
            <a:endParaRPr lang="en-GB" sz="900" dirty="0"/>
          </a:p>
          <a:p>
            <a:pPr algn="just"/>
            <a:endParaRPr lang="en-GB" sz="900" dirty="0"/>
          </a:p>
        </p:txBody>
      </p:sp>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GB" sz="1200" b="1" dirty="0">
                <a:solidFill>
                  <a:schemeClr val="bg1"/>
                </a:solidFill>
              </a:rPr>
              <a:t>www.facteonline.co.uk</a:t>
            </a:r>
            <a:endParaRPr lang="en-US" sz="1200" b="1" dirty="0">
              <a:solidFill>
                <a:schemeClr val="bg1"/>
              </a:solidFill>
            </a:endParaRPr>
          </a:p>
          <a:p>
            <a:pPr algn="ctr"/>
            <a:endParaRPr lang="en-US" sz="1000" b="1" dirty="0">
              <a:solidFill>
                <a:srgbClr val="FFFFFF"/>
              </a:solidFill>
            </a:endParaRPr>
          </a:p>
        </p:txBody>
      </p:sp>
      <p:sp>
        <p:nvSpPr>
          <p:cNvPr id="21" name="TextBox 20"/>
          <p:cNvSpPr txBox="1"/>
          <p:nvPr/>
        </p:nvSpPr>
        <p:spPr>
          <a:xfrm>
            <a:off x="32098" y="655646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Cautious Discretionary Fund Performance since launch</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29.12.17</a:t>
            </a:r>
          </a:p>
          <a:p>
            <a:r>
              <a:rPr lang="en-GB" sz="800" dirty="0"/>
              <a:t>Total Return, Bid to Bid, Tax UK Net. Past performance is not a reliable indicator of future results. </a:t>
            </a:r>
          </a:p>
        </p:txBody>
      </p:sp>
      <p:sp>
        <p:nvSpPr>
          <p:cNvPr id="18" name="TextBox 17"/>
          <p:cNvSpPr txBox="1"/>
          <p:nvPr/>
        </p:nvSpPr>
        <p:spPr>
          <a:xfrm>
            <a:off x="-7540" y="3560024"/>
            <a:ext cx="4082324" cy="3003386"/>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a:t>
            </a:r>
          </a:p>
          <a:p>
            <a:pPr algn="just">
              <a:spcAft>
                <a:spcPts val="800"/>
              </a:spcAft>
            </a:pPr>
            <a:r>
              <a:rPr lang="en-GB" sz="900" dirty="0"/>
              <a:t>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The US stock market rose again to new highs helped by strong corporate earning reports in the third quarter and anticipation of tax cuts.  The reversal in US dollar strength was also positive for Japanese, Asian and emerging markets and the year ended well for global equities generally. Bond yields crept up as forecasts for inflation in 2018 were raised and also reflecting an increased appetite to take more risks in the strong momentum in stocks. Improved economic data boosted the Euro and Sterling also recovered some ground as markets took a positive view of the proposed separation bill from the EU and a little more detail on the transition period. It was a strong end to the year tempered only by the possibility of further interest rate hikes in 2018 and the prospect of central banks gradually withdrawing bond market stimulus through next year.  The fund rose 0.41% in December</a:t>
            </a:r>
          </a:p>
        </p:txBody>
      </p:sp>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3" name="Rectangle: Rounded Corners 2"/>
          <p:cNvSpPr/>
          <p:nvPr/>
        </p:nvSpPr>
        <p:spPr>
          <a:xfrm>
            <a:off x="4581128" y="128464"/>
            <a:ext cx="2095412" cy="8640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22D8B9E0-8D28-4C38-BE4B-FDC6159199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720" y="6837813"/>
            <a:ext cx="4005064" cy="21392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Cautious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a:solidFill>
                  <a:schemeClr val="bg1"/>
                </a:solidFill>
              </a:rPr>
              <a:t>www.facetonline.co.uk</a:t>
            </a:r>
            <a:endParaRPr lang="en-US" sz="1200" b="1" dirty="0">
              <a:solidFill>
                <a:schemeClr val="bg1"/>
              </a:solidFill>
            </a:endParaRP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718316" cy="5847755"/>
          </a:xfrm>
          <a:prstGeom prst="rect">
            <a:avLst/>
          </a:prstGeom>
          <a:noFill/>
        </p:spPr>
        <p:txBody>
          <a:bodyPr wrap="square" rtlCol="0">
            <a:spAutoFit/>
          </a:bodyPr>
          <a:lstStyle/>
          <a:p>
            <a:r>
              <a:rPr lang="en-GB" sz="1000" b="1" dirty="0"/>
              <a:t>FACET’s Investment Philosophy</a:t>
            </a:r>
          </a:p>
          <a:p>
            <a:endParaRPr lang="en-GB" sz="800" dirty="0"/>
          </a:p>
          <a:p>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endParaRPr lang="en-AU" sz="900" dirty="0"/>
          </a:p>
          <a:p>
            <a:r>
              <a:rPr lang="en-AU" sz="900" b="1" dirty="0"/>
              <a:t>Key Portfolio Managers</a:t>
            </a:r>
          </a:p>
          <a:p>
            <a:endParaRPr lang="en-GB" sz="900" b="1" dirty="0"/>
          </a:p>
          <a:p>
            <a:r>
              <a:rPr lang="en-GB" sz="900" dirty="0"/>
              <a:t>John Richard Mitchell</a:t>
            </a:r>
          </a:p>
          <a:p>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endParaRPr lang="en-GB" sz="900" dirty="0"/>
          </a:p>
          <a:p>
            <a:r>
              <a:rPr lang="en-GB" sz="900" dirty="0"/>
              <a:t>Chris Fernyhough</a:t>
            </a:r>
          </a:p>
          <a:p>
            <a:endParaRPr lang="en-GB" sz="900" dirty="0"/>
          </a:p>
          <a:p>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three years, Chris has been the Managing Director of FACET who run bespoke discretionary money as well as model portfolios. He holds a distinction in the PCIAM exam and is a Chartered Wealth Manager as well as holding Chartered FCSI status with the CISI.</a:t>
            </a:r>
          </a:p>
          <a:p>
            <a:r>
              <a:rPr lang="en-GB" sz="900" dirty="0"/>
              <a:t> </a:t>
            </a:r>
          </a:p>
          <a:p>
            <a:r>
              <a:rPr lang="en-GB" sz="900" dirty="0"/>
              <a:t>Alex Young</a:t>
            </a:r>
          </a:p>
          <a:p>
            <a:endParaRPr lang="en-GB" sz="900" dirty="0"/>
          </a:p>
          <a:p>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27722</TotalTime>
  <Words>1206</Words>
  <Application>Microsoft Office PowerPoint</Application>
  <PresentationFormat>A4 Paper (210x297 mm)</PresentationFormat>
  <Paragraphs>77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545</cp:revision>
  <cp:lastPrinted>2016-12-01T10:02:07Z</cp:lastPrinted>
  <dcterms:created xsi:type="dcterms:W3CDTF">2009-06-18T14:37:48Z</dcterms:created>
  <dcterms:modified xsi:type="dcterms:W3CDTF">2018-01-09T13:54:49Z</dcterms:modified>
</cp:coreProperties>
</file>