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3" userDrawn="1">
          <p15:clr>
            <a:srgbClr val="A4A3A4"/>
          </p15:clr>
        </p15:guide>
        <p15:guide id="2" pos="2976">
          <p15:clr>
            <a:srgbClr val="A4A3A4"/>
          </p15:clr>
        </p15:guide>
        <p15:guide id="3" pos="73">
          <p15:clr>
            <a:srgbClr val="A4A3A4"/>
          </p15:clr>
        </p15:guide>
        <p15:guide id="4" orient="horz" pos="1895">
          <p15:clr>
            <a:srgbClr val="A4A3A4"/>
          </p15:clr>
        </p15:guide>
        <p15:guide id="5"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6F3FA"/>
    <a:srgbClr val="663176"/>
    <a:srgbClr val="D9ECF7"/>
    <a:srgbClr val="B291C1"/>
    <a:srgbClr val="E4E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319" autoAdjust="0"/>
  </p:normalViewPr>
  <p:slideViewPr>
    <p:cSldViewPr showGuides="1">
      <p:cViewPr>
        <p:scale>
          <a:sx n="110" d="100"/>
          <a:sy n="110" d="100"/>
        </p:scale>
        <p:origin x="1470" y="-54"/>
      </p:cViewPr>
      <p:guideLst>
        <p:guide orient="horz" pos="1033"/>
        <p:guide pos="2976"/>
        <p:guide pos="73"/>
        <p:guide orient="horz" pos="1895"/>
        <p:guide pos="2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en-GB"/>
          </a:p>
        </p:txBody>
      </p:sp>
      <p:sp>
        <p:nvSpPr>
          <p:cNvPr id="3" name="Date Placeholder 2"/>
          <p:cNvSpPr>
            <a:spLocks noGrp="1"/>
          </p:cNvSpPr>
          <p:nvPr>
            <p:ph type="dt" idx="1"/>
          </p:nvPr>
        </p:nvSpPr>
        <p:spPr>
          <a:xfrm>
            <a:off x="3850294" y="0"/>
            <a:ext cx="2945862" cy="497413"/>
          </a:xfrm>
          <a:prstGeom prst="rect">
            <a:avLst/>
          </a:prstGeom>
        </p:spPr>
        <p:txBody>
          <a:bodyPr vert="horz" lIns="88230" tIns="44115" rIns="88230" bIns="44115" rtlCol="0"/>
          <a:lstStyle>
            <a:lvl1pPr algn="r">
              <a:defRPr sz="1200"/>
            </a:lvl1pPr>
          </a:lstStyle>
          <a:p>
            <a:fld id="{7AC9B29C-EA12-43C1-890A-CB4E22869A3B}" type="datetimeFigureOut">
              <a:rPr lang="en-GB" smtClean="0"/>
              <a:pPr/>
              <a:t>23/03/2018</a:t>
            </a:fld>
            <a:endParaRPr lang="en-GB"/>
          </a:p>
        </p:txBody>
      </p:sp>
      <p:sp>
        <p:nvSpPr>
          <p:cNvPr id="4" name="Slide Image Placeholder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88230" tIns="44115" rIns="88230" bIns="44115" rtlCol="0" anchor="ctr"/>
          <a:lstStyle/>
          <a:p>
            <a:endParaRPr lang="en-GB"/>
          </a:p>
        </p:txBody>
      </p:sp>
      <p:sp>
        <p:nvSpPr>
          <p:cNvPr id="5" name="Notes Placeholder 4"/>
          <p:cNvSpPr>
            <a:spLocks noGrp="1"/>
          </p:cNvSpPr>
          <p:nvPr>
            <p:ph type="body" sz="quarter" idx="3"/>
          </p:nvPr>
        </p:nvSpPr>
        <p:spPr>
          <a:xfrm>
            <a:off x="679464" y="4778546"/>
            <a:ext cx="5438748" cy="3908459"/>
          </a:xfrm>
          <a:prstGeom prst="rect">
            <a:avLst/>
          </a:prstGeom>
        </p:spPr>
        <p:txBody>
          <a:bodyPr vert="horz" lIns="88230" tIns="44115" rIns="88230" bIns="44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813"/>
            <a:ext cx="2945862" cy="497413"/>
          </a:xfrm>
          <a:prstGeom prst="rect">
            <a:avLst/>
          </a:prstGeom>
        </p:spPr>
        <p:txBody>
          <a:bodyPr vert="horz" lIns="88230" tIns="44115" rIns="88230" bIns="44115"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30813"/>
            <a:ext cx="2945862" cy="497413"/>
          </a:xfrm>
          <a:prstGeom prst="rect">
            <a:avLst/>
          </a:prstGeom>
        </p:spPr>
        <p:txBody>
          <a:bodyPr vert="horz" lIns="88230" tIns="44115" rIns="88230" bIns="44115" rtlCol="0" anchor="b"/>
          <a:lstStyle>
            <a:lvl1pPr algn="r">
              <a:defRPr sz="1200"/>
            </a:lvl1pPr>
          </a:lstStyle>
          <a:p>
            <a:fld id="{C950004A-D2CB-411C-A1CB-8D1DBF2B4A92}" type="slidenum">
              <a:rPr lang="en-GB" smtClean="0"/>
              <a:pPr/>
              <a:t>‹#›</a:t>
            </a:fld>
            <a:endParaRPr lang="en-GB"/>
          </a:p>
        </p:txBody>
      </p:sp>
    </p:spTree>
    <p:extLst>
      <p:ext uri="{BB962C8B-B14F-4D97-AF65-F5344CB8AC3E}">
        <p14:creationId xmlns:p14="http://schemas.microsoft.com/office/powerpoint/2010/main" val="34909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1</a:t>
            </a:fld>
            <a:endParaRPr lang="en-GB"/>
          </a:p>
        </p:txBody>
      </p:sp>
    </p:spTree>
    <p:extLst>
      <p:ext uri="{BB962C8B-B14F-4D97-AF65-F5344CB8AC3E}">
        <p14:creationId xmlns:p14="http://schemas.microsoft.com/office/powerpoint/2010/main" val="285191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2</a:t>
            </a:fld>
            <a:endParaRPr lang="en-GB"/>
          </a:p>
        </p:txBody>
      </p:sp>
    </p:spTree>
    <p:extLst>
      <p:ext uri="{BB962C8B-B14F-4D97-AF65-F5344CB8AC3E}">
        <p14:creationId xmlns:p14="http://schemas.microsoft.com/office/powerpoint/2010/main" val="67543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3/23/2018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3/23/2018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3/23/2018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F1919D-D32E-494D-A419-F3E5C7DD8D98}" type="datetimeFigureOut">
              <a:rPr lang="en-US" smtClean="0"/>
              <a:pPr/>
              <a:t>3/23/2018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F1919D-D32E-494D-A419-F3E5C7DD8D98}" type="datetimeFigureOut">
              <a:rPr lang="en-US" smtClean="0"/>
              <a:pPr/>
              <a:t>3/23/2018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F1919D-D32E-494D-A419-F3E5C7DD8D98}" type="datetimeFigureOut">
              <a:rPr lang="en-US" smtClean="0"/>
              <a:pPr/>
              <a:t>3/23/2018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F1919D-D32E-494D-A419-F3E5C7DD8D98}" type="datetimeFigureOut">
              <a:rPr lang="en-US" smtClean="0"/>
              <a:pPr/>
              <a:t>3/23/2018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1919D-D32E-494D-A419-F3E5C7DD8D98}" type="datetimeFigureOut">
              <a:rPr lang="en-US" smtClean="0"/>
              <a:pPr/>
              <a:t>3/23/2018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3/23/2018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3/23/2018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AF1919D-D32E-494D-A419-F3E5C7DD8D98}" type="datetimeFigureOut">
              <a:rPr lang="en-US" smtClean="0"/>
              <a:pPr/>
              <a:t>3/23/2018</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7474F87-F680-4323-957F-5E0622C1468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isa\AppData\Local\Microsoft\Windows\Temporary Internet Files\Content.Outlook\E04UU0QN\WM-masthe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4" y="-15552"/>
            <a:ext cx="6858000" cy="11333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25144" y="114699"/>
            <a:ext cx="1951396" cy="934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365104" y="1424608"/>
            <a:ext cx="2492896" cy="7992888"/>
          </a:xfrm>
          <a:prstGeom prst="rect">
            <a:avLst/>
          </a:prstGeom>
          <a:solidFill>
            <a:srgbClr val="E6F3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2"/>
          <p:cNvSpPr>
            <a:spLocks noChangeArrowheads="1"/>
          </p:cNvSpPr>
          <p:nvPr/>
        </p:nvSpPr>
        <p:spPr bwMode="auto">
          <a:xfrm>
            <a:off x="0" y="1092452"/>
            <a:ext cx="6858000" cy="476172"/>
          </a:xfrm>
          <a:prstGeom prst="rect">
            <a:avLst/>
          </a:prstGeom>
          <a:solidFill>
            <a:schemeClr val="bg1">
              <a:lumMod val="65000"/>
            </a:schemeClr>
          </a:solidFill>
          <a:ln w="9525">
            <a:noFill/>
            <a:miter lim="800000"/>
            <a:headEnd/>
            <a:tailEnd/>
          </a:ln>
        </p:spPr>
        <p:txBody>
          <a:bodyPr anchor="ctr"/>
          <a:lstStyle/>
          <a:p>
            <a:r>
              <a:rPr lang="en-US" sz="1600" b="1" dirty="0">
                <a:solidFill>
                  <a:schemeClr val="bg1"/>
                </a:solidFill>
                <a:ea typeface="Tahoma" panose="020B0604030504040204" pitchFamily="34" charset="0"/>
                <a:cs typeface="Arial" panose="020B0604020202020204" pitchFamily="34" charset="0"/>
              </a:rPr>
              <a:t>Elite CAM Balanced Discretionary Portfolio Fund            February 2018</a:t>
            </a:r>
          </a:p>
          <a:p>
            <a:r>
              <a:rPr lang="en-GB" sz="750" dirty="0">
                <a:solidFill>
                  <a:schemeClr val="bg1"/>
                </a:solidFill>
                <a:ea typeface="Tahoma" panose="020B0604030504040204" pitchFamily="34" charset="0"/>
                <a:cs typeface="Arial" panose="020B0604020202020204" pitchFamily="34" charset="0"/>
              </a:rPr>
              <a:t>Information in this factsheet is at the last valuation point in February 2018 (except where indicated).</a:t>
            </a:r>
          </a:p>
        </p:txBody>
      </p:sp>
      <p:sp>
        <p:nvSpPr>
          <p:cNvPr id="5" name="Text Box 7"/>
          <p:cNvSpPr txBox="1">
            <a:spLocks noChangeArrowheads="1"/>
          </p:cNvSpPr>
          <p:nvPr/>
        </p:nvSpPr>
        <p:spPr bwMode="auto">
          <a:xfrm>
            <a:off x="4415668" y="3083914"/>
            <a:ext cx="2260872" cy="1598171"/>
          </a:xfrm>
          <a:prstGeom prst="rect">
            <a:avLst/>
          </a:prstGeom>
          <a:noFill/>
          <a:ln w="9525">
            <a:noFill/>
            <a:miter lim="800000"/>
            <a:headEnd/>
            <a:tailEnd/>
          </a:ln>
        </p:spPr>
        <p:txBody>
          <a:bodyPr/>
          <a:lstStyle/>
          <a:p>
            <a:pPr algn="just">
              <a:spcAft>
                <a:spcPts val="600"/>
              </a:spcAft>
              <a:tabLst>
                <a:tab pos="1162050" algn="l"/>
              </a:tabLst>
            </a:pPr>
            <a:r>
              <a:rPr lang="en-US" sz="1050" b="1" dirty="0">
                <a:solidFill>
                  <a:srgbClr val="002060"/>
                </a:solidFill>
              </a:rPr>
              <a:t>Fund Information (B share Class)</a:t>
            </a:r>
          </a:p>
          <a:p>
            <a:pPr>
              <a:tabLst>
                <a:tab pos="1162050" algn="l"/>
              </a:tabLst>
            </a:pPr>
            <a:r>
              <a:rPr lang="en-US" sz="800" dirty="0"/>
              <a:t>Fund Size	£21.9m</a:t>
            </a:r>
          </a:p>
          <a:p>
            <a:pPr>
              <a:lnSpc>
                <a:spcPct val="150000"/>
              </a:lnSpc>
              <a:tabLst>
                <a:tab pos="1162050" algn="l"/>
              </a:tabLst>
            </a:pPr>
            <a:r>
              <a:rPr lang="en-US" sz="800" dirty="0"/>
              <a:t>Launch Date	</a:t>
            </a:r>
            <a:r>
              <a:rPr lang="en-GB" sz="800" dirty="0"/>
              <a:t>09.05.11*</a:t>
            </a:r>
          </a:p>
          <a:p>
            <a:pPr>
              <a:lnSpc>
                <a:spcPct val="150000"/>
              </a:lnSpc>
              <a:tabLst>
                <a:tab pos="1162050" algn="l"/>
              </a:tabLst>
            </a:pPr>
            <a:r>
              <a:rPr lang="en-GB" sz="800" dirty="0"/>
              <a:t>IA Sector	Unclassified</a:t>
            </a:r>
            <a:endParaRPr lang="en-US" sz="800" dirty="0"/>
          </a:p>
          <a:p>
            <a:pPr>
              <a:lnSpc>
                <a:spcPct val="150000"/>
              </a:lnSpc>
              <a:tabLst>
                <a:tab pos="1162050" algn="l"/>
              </a:tabLst>
            </a:pPr>
            <a:r>
              <a:rPr lang="en-GB" sz="800" dirty="0"/>
              <a:t>OCF	1.79%</a:t>
            </a:r>
          </a:p>
          <a:p>
            <a:pPr>
              <a:lnSpc>
                <a:spcPct val="150000"/>
              </a:lnSpc>
              <a:tabLst>
                <a:tab pos="1162050" algn="l"/>
              </a:tabLst>
            </a:pPr>
            <a:r>
              <a:rPr lang="en-GB" sz="800" dirty="0"/>
              <a:t>AMC	0.75%</a:t>
            </a:r>
          </a:p>
          <a:p>
            <a:pPr lvl="0">
              <a:lnSpc>
                <a:spcPct val="150000"/>
              </a:lnSpc>
              <a:tabLst>
                <a:tab pos="1162050" algn="l"/>
              </a:tabLst>
            </a:pPr>
            <a:r>
              <a:rPr lang="en-GB" sz="800" dirty="0"/>
              <a:t>Initial/Exit Charge	Nil</a:t>
            </a:r>
          </a:p>
          <a:p>
            <a:pPr>
              <a:lnSpc>
                <a:spcPct val="150000"/>
              </a:lnSpc>
              <a:tabLst>
                <a:tab pos="1162050" algn="l"/>
              </a:tabLst>
            </a:pPr>
            <a:r>
              <a:rPr lang="en-US" sz="800" dirty="0"/>
              <a:t>Min. Investment	£1,000 lump sum</a:t>
            </a:r>
          </a:p>
          <a:p>
            <a:pPr>
              <a:lnSpc>
                <a:spcPct val="150000"/>
              </a:lnSpc>
              <a:tabLst>
                <a:tab pos="1162050" algn="l"/>
              </a:tabLst>
            </a:pPr>
            <a:r>
              <a:rPr lang="en-US" sz="800" dirty="0"/>
              <a:t>Domicile	UK</a:t>
            </a:r>
          </a:p>
          <a:p>
            <a:pPr>
              <a:lnSpc>
                <a:spcPct val="150000"/>
              </a:lnSpc>
              <a:tabLst>
                <a:tab pos="1162050" algn="l"/>
              </a:tabLst>
            </a:pPr>
            <a:r>
              <a:rPr lang="en-US" sz="800" dirty="0"/>
              <a:t>Legal Structure	OEIC (NURS)</a:t>
            </a:r>
          </a:p>
          <a:p>
            <a:pPr>
              <a:lnSpc>
                <a:spcPct val="150000"/>
              </a:lnSpc>
              <a:tabLst>
                <a:tab pos="1162050" algn="l"/>
              </a:tabLst>
            </a:pPr>
            <a:r>
              <a:rPr lang="en-US" sz="800" dirty="0"/>
              <a:t>Eligible for ISA	Yes</a:t>
            </a:r>
          </a:p>
          <a:p>
            <a:pPr>
              <a:lnSpc>
                <a:spcPct val="150000"/>
              </a:lnSpc>
              <a:tabLst>
                <a:tab pos="1162050" algn="l"/>
              </a:tabLst>
            </a:pPr>
            <a:r>
              <a:rPr lang="en-US" sz="800" dirty="0"/>
              <a:t>Income Allocation	30 November</a:t>
            </a:r>
          </a:p>
          <a:p>
            <a:pPr>
              <a:lnSpc>
                <a:spcPct val="150000"/>
              </a:lnSpc>
              <a:tabLst>
                <a:tab pos="1162050" algn="l"/>
              </a:tabLst>
            </a:pPr>
            <a:r>
              <a:rPr lang="en-US" sz="800" dirty="0" err="1"/>
              <a:t>Sedol</a:t>
            </a:r>
            <a:r>
              <a:rPr lang="en-US" sz="800" dirty="0"/>
              <a:t> Codes 	B </a:t>
            </a:r>
            <a:r>
              <a:rPr lang="en-GB" sz="800" dirty="0"/>
              <a:t>Acc. B67JGM5</a:t>
            </a:r>
          </a:p>
          <a:p>
            <a:pPr>
              <a:lnSpc>
                <a:spcPct val="150000"/>
              </a:lnSpc>
              <a:tabLst>
                <a:tab pos="1162050" algn="l"/>
              </a:tabLst>
            </a:pPr>
            <a:r>
              <a:rPr lang="en-US" sz="800" dirty="0"/>
              <a:t>	B </a:t>
            </a:r>
            <a:r>
              <a:rPr lang="en-GB" sz="800" dirty="0"/>
              <a:t>Inc.  B3NHHK7</a:t>
            </a:r>
          </a:p>
          <a:p>
            <a:pPr>
              <a:lnSpc>
                <a:spcPct val="150000"/>
              </a:lnSpc>
              <a:tabLst>
                <a:tab pos="1162050" algn="l"/>
              </a:tabLst>
            </a:pPr>
            <a:r>
              <a:rPr lang="en-US" sz="800" dirty="0"/>
              <a:t>	</a:t>
            </a:r>
          </a:p>
          <a:p>
            <a:pPr>
              <a:lnSpc>
                <a:spcPct val="150000"/>
              </a:lnSpc>
              <a:tabLst>
                <a:tab pos="1162050" algn="l"/>
              </a:tabLst>
            </a:pPr>
            <a:endParaRPr lang="en-US" sz="800" dirty="0"/>
          </a:p>
          <a:p>
            <a:pPr algn="just">
              <a:spcAft>
                <a:spcPts val="600"/>
              </a:spcAft>
              <a:tabLst>
                <a:tab pos="1162050" algn="l"/>
              </a:tabLst>
            </a:pPr>
            <a:r>
              <a:rPr lang="en-US" sz="1050" b="1" dirty="0">
                <a:solidFill>
                  <a:srgbClr val="002060"/>
                </a:solidFill>
              </a:rPr>
              <a:t>Contact Details</a:t>
            </a:r>
          </a:p>
          <a:p>
            <a:pPr algn="just"/>
            <a:r>
              <a:rPr lang="en-US" sz="800" dirty="0"/>
              <a:t>Issued by FACET Ltd, which is authorised and regulated by the Financial Conduct Authority. FRN: 131372.</a:t>
            </a:r>
          </a:p>
          <a:p>
            <a:pPr algn="just"/>
            <a:r>
              <a:rPr lang="en-US" sz="800" dirty="0"/>
              <a:t>Further Information can be obtained from:</a:t>
            </a:r>
          </a:p>
          <a:p>
            <a:pPr algn="just"/>
            <a:endParaRPr lang="en-US" sz="500" dirty="0"/>
          </a:p>
          <a:p>
            <a:r>
              <a:rPr lang="en-GB" sz="800" b="1" dirty="0"/>
              <a:t>FACET Limited</a:t>
            </a:r>
          </a:p>
          <a:p>
            <a:r>
              <a:rPr lang="en-GB" sz="800" dirty="0"/>
              <a:t>1-2 The Courtyard</a:t>
            </a:r>
          </a:p>
          <a:p>
            <a:r>
              <a:rPr lang="en-GB" sz="800" dirty="0"/>
              <a:t>East Park</a:t>
            </a:r>
            <a:endParaRPr lang="en-US" sz="800" dirty="0"/>
          </a:p>
          <a:p>
            <a:r>
              <a:rPr lang="en-US" sz="800" dirty="0"/>
              <a:t>Crawley, RH10 6AG</a:t>
            </a:r>
          </a:p>
          <a:p>
            <a:br>
              <a:rPr lang="en-GB" sz="500" dirty="0"/>
            </a:br>
            <a:r>
              <a:rPr lang="en-GB" sz="800" dirty="0"/>
              <a:t>Sales: 01293 401293</a:t>
            </a:r>
          </a:p>
          <a:p>
            <a:r>
              <a:rPr lang="en-US" sz="800" dirty="0"/>
              <a:t>Dealing:  </a:t>
            </a:r>
            <a:r>
              <a:rPr lang="en-GB" sz="800" dirty="0"/>
              <a:t>0115 988 8284</a:t>
            </a:r>
          </a:p>
          <a:p>
            <a:endParaRPr lang="en-GB" sz="500" dirty="0"/>
          </a:p>
          <a:p>
            <a:r>
              <a:rPr lang="en-GB" sz="800" dirty="0"/>
              <a:t>Registered in England No 01931757</a:t>
            </a:r>
            <a:endParaRPr lang="en-US" sz="900" dirty="0"/>
          </a:p>
          <a:p>
            <a:r>
              <a:rPr lang="en-GB" sz="500" dirty="0"/>
              <a:t> </a:t>
            </a:r>
          </a:p>
          <a:p>
            <a:r>
              <a:rPr lang="en-GB" sz="700" b="1" dirty="0"/>
              <a:t>*FACET were appointed as Fund Adviser on the 28/11/2016  and as Manager on 10/02/2017. </a:t>
            </a:r>
          </a:p>
          <a:p>
            <a:pPr>
              <a:lnSpc>
                <a:spcPct val="150000"/>
              </a:lnSpc>
              <a:tabLst>
                <a:tab pos="1162050" algn="l"/>
              </a:tabLst>
            </a:pPr>
            <a:endParaRPr lang="en-US" sz="900" dirty="0"/>
          </a:p>
        </p:txBody>
      </p:sp>
      <p:sp>
        <p:nvSpPr>
          <p:cNvPr id="7" name="TextBox 6"/>
          <p:cNvSpPr txBox="1"/>
          <p:nvPr/>
        </p:nvSpPr>
        <p:spPr>
          <a:xfrm>
            <a:off x="0" y="1568624"/>
            <a:ext cx="4357694" cy="2405787"/>
          </a:xfrm>
          <a:prstGeom prst="rect">
            <a:avLst/>
          </a:prstGeom>
          <a:noFill/>
        </p:spPr>
        <p:txBody>
          <a:bodyPr wrap="square" rtlCol="0">
            <a:spAutoFit/>
          </a:bodyPr>
          <a:lstStyle/>
          <a:p>
            <a:pPr algn="just">
              <a:spcAft>
                <a:spcPts val="400"/>
              </a:spcAft>
            </a:pPr>
            <a:r>
              <a:rPr lang="en-US" sz="1050" b="1" dirty="0">
                <a:solidFill>
                  <a:srgbClr val="002060"/>
                </a:solidFill>
              </a:rPr>
              <a:t>Investment Aims</a:t>
            </a:r>
          </a:p>
          <a:p>
            <a:pPr algn="just"/>
            <a:r>
              <a:rPr lang="en-GB" sz="900" dirty="0"/>
              <a:t> The investment objective of the Fund is to provide a total return with an emphasis on providing capital appreciation. The portfolio will be actively managed and investments will be made on a multi asset basis with a portfolio of transferable securities (including investment trusts), collective investment schemes, deposits, money market instruments, derivatives and other alternative investments such as structured products, commodity and property funds. The investment manager has the absolute discretion to weight the portfolio towards any investment type or geographical and economic sector, including cash, at any time, provided such investment is compatible with the investment objective and policy of the Fund as a whole. </a:t>
            </a:r>
          </a:p>
          <a:p>
            <a:pPr algn="just"/>
            <a:endParaRPr lang="en-GB" sz="900" dirty="0"/>
          </a:p>
          <a:p>
            <a:pPr algn="just"/>
            <a:r>
              <a:rPr lang="en-US" sz="1050" b="1" dirty="0">
                <a:solidFill>
                  <a:srgbClr val="002060"/>
                </a:solidFill>
              </a:rPr>
              <a:t>Benchmark</a:t>
            </a:r>
          </a:p>
          <a:p>
            <a:pPr algn="just"/>
            <a:r>
              <a:rPr lang="en-GB" sz="900" dirty="0"/>
              <a:t>Consumer Price Index +4%</a:t>
            </a:r>
            <a:endParaRPr lang="en-US" sz="900" b="1" dirty="0">
              <a:solidFill>
                <a:srgbClr val="002060"/>
              </a:solidFill>
            </a:endParaRPr>
          </a:p>
          <a:p>
            <a:pPr algn="just"/>
            <a:endParaRPr lang="en-GB" sz="900" dirty="0"/>
          </a:p>
          <a:p>
            <a:pPr algn="just"/>
            <a:endParaRPr lang="en-GB" sz="900" dirty="0"/>
          </a:p>
          <a:p>
            <a:pPr algn="just"/>
            <a:endParaRPr lang="en-GB" sz="900" dirty="0"/>
          </a:p>
        </p:txBody>
      </p:sp>
      <p:sp>
        <p:nvSpPr>
          <p:cNvPr id="13"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1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dirty="0">
                <a:solidFill>
                  <a:schemeClr val="bg1"/>
                </a:solidFill>
              </a:rPr>
              <a:t>www.facetonline.co.uk</a:t>
            </a:r>
          </a:p>
          <a:p>
            <a:pPr algn="ctr"/>
            <a:endParaRPr lang="en-US" sz="1000" b="1" dirty="0">
              <a:solidFill>
                <a:srgbClr val="FFFFFF"/>
              </a:solidFill>
            </a:endParaRPr>
          </a:p>
        </p:txBody>
      </p:sp>
      <p:sp>
        <p:nvSpPr>
          <p:cNvPr id="21" name="TextBox 20"/>
          <p:cNvSpPr txBox="1"/>
          <p:nvPr/>
        </p:nvSpPr>
        <p:spPr>
          <a:xfrm>
            <a:off x="32098" y="6556468"/>
            <a:ext cx="4333006" cy="253916"/>
          </a:xfrm>
          <a:prstGeom prst="rect">
            <a:avLst/>
          </a:prstGeom>
          <a:noFill/>
        </p:spPr>
        <p:txBody>
          <a:bodyPr wrap="square" rtlCol="0">
            <a:spAutoFit/>
          </a:bodyPr>
          <a:lstStyle/>
          <a:p>
            <a:pPr algn="just">
              <a:spcAft>
                <a:spcPts val="400"/>
              </a:spcAft>
            </a:pPr>
            <a:r>
              <a:rPr lang="en-GB" sz="1050" b="1" dirty="0">
                <a:solidFill>
                  <a:srgbClr val="002060"/>
                </a:solidFill>
              </a:rPr>
              <a:t>Elite CAM Balanced Discretionary Fund performance since launch </a:t>
            </a:r>
          </a:p>
        </p:txBody>
      </p:sp>
      <p:sp>
        <p:nvSpPr>
          <p:cNvPr id="23" name="TextBox 22"/>
          <p:cNvSpPr txBox="1"/>
          <p:nvPr/>
        </p:nvSpPr>
        <p:spPr>
          <a:xfrm>
            <a:off x="32098" y="8997985"/>
            <a:ext cx="4187725" cy="338554"/>
          </a:xfrm>
          <a:prstGeom prst="rect">
            <a:avLst/>
          </a:prstGeom>
          <a:noFill/>
        </p:spPr>
        <p:txBody>
          <a:bodyPr wrap="square" rtlCol="0">
            <a:spAutoFit/>
          </a:bodyPr>
          <a:lstStyle/>
          <a:p>
            <a:r>
              <a:rPr lang="en-GB" sz="800" dirty="0"/>
              <a:t>Source: Financial Express 09.05.2011 </a:t>
            </a:r>
            <a:r>
              <a:rPr lang="en-GB" sz="800"/>
              <a:t>to 28.02.2018</a:t>
            </a:r>
            <a:endParaRPr lang="en-GB" sz="800" dirty="0"/>
          </a:p>
          <a:p>
            <a:r>
              <a:rPr lang="en-GB" sz="800" dirty="0"/>
              <a:t>Total Return, Bid to Bid, Tax UK Net. Past performance is not a reliable indicator of future results. </a:t>
            </a:r>
          </a:p>
        </p:txBody>
      </p:sp>
      <p:sp>
        <p:nvSpPr>
          <p:cNvPr id="18" name="TextBox 17"/>
          <p:cNvSpPr txBox="1"/>
          <p:nvPr/>
        </p:nvSpPr>
        <p:spPr>
          <a:xfrm>
            <a:off x="14757" y="3562495"/>
            <a:ext cx="4224554" cy="2762295"/>
          </a:xfrm>
          <a:prstGeom prst="rect">
            <a:avLst/>
          </a:prstGeom>
          <a:noFill/>
        </p:spPr>
        <p:txBody>
          <a:bodyPr wrap="square" rtlCol="0">
            <a:spAutoFit/>
          </a:bodyPr>
          <a:lstStyle/>
          <a:p>
            <a:pPr algn="just">
              <a:spcAft>
                <a:spcPts val="400"/>
              </a:spcAft>
            </a:pPr>
            <a:r>
              <a:rPr lang="en-US" sz="1050" b="1" dirty="0">
                <a:solidFill>
                  <a:srgbClr val="002060"/>
                </a:solidFill>
              </a:rPr>
              <a:t>Fund Commentary</a:t>
            </a:r>
          </a:p>
          <a:p>
            <a:pPr algn="just">
              <a:spcAft>
                <a:spcPts val="800"/>
              </a:spcAft>
            </a:pPr>
            <a:r>
              <a:rPr lang="en-GB" sz="900" dirty="0"/>
              <a:t>As from the 28 November, WM Capital Management were appointed as investment manager and sponsor of the Elite CAM Cautious and Balanced Discretionary Portfolio funds.  They in turn appointed FACET as the investment adviser.  As from 10</a:t>
            </a:r>
            <a:r>
              <a:rPr lang="en-GB" sz="900" baseline="30000" dirty="0"/>
              <a:t>th</a:t>
            </a:r>
            <a:r>
              <a:rPr lang="en-GB" sz="900" dirty="0"/>
              <a:t> February 2017 FACET have been appointed as the investment manager. </a:t>
            </a:r>
          </a:p>
          <a:p>
            <a:pPr algn="just">
              <a:spcAft>
                <a:spcPts val="800"/>
              </a:spcAft>
            </a:pPr>
            <a:r>
              <a:rPr lang="en-GB" sz="900" dirty="0"/>
              <a:t>February was a volatile month for US and European stock markets. The S&amp;P500 recovered half the initial losses but still finished the month down 3.7%.  The UK’s FTSE 100 Index fell 3.4%.  The economic data was actually quite strong with US 4Q GDP growth at 2.5% and positive trends on figures for unemployment, wages and consumer confidence.  The recovery looked similarly bright in the EU with GDP growing at 2.7%. But it was the prospect of an acceleration in inflation that brought the positive sentiment to a sudden halt. The appointment of a new Federal Reserve Chairman had no effect as policy is expected to remain unchanged. But speculation that further withdrawal of central bank monetary stimulus will ultimately lead to interest rate hikes sooner than expected has, for now, limited the rise of stocks although bond yields rose only moderately. Politics seemed to take a back seat amid the general market turmoil although some caution was evident over the upcoming Italian election and it’s potential to impact the eurozone. The fund fell 0.20%</a:t>
            </a:r>
          </a:p>
        </p:txBody>
      </p:sp>
      <p:pic>
        <p:nvPicPr>
          <p:cNvPr id="20"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42892" y="114699"/>
            <a:ext cx="1350252" cy="894967"/>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7"/>
          <p:cNvSpPr txBox="1">
            <a:spLocks noChangeArrowheads="1"/>
          </p:cNvSpPr>
          <p:nvPr/>
        </p:nvSpPr>
        <p:spPr bwMode="auto">
          <a:xfrm>
            <a:off x="4405244" y="1875459"/>
            <a:ext cx="2246996" cy="1316712"/>
          </a:xfrm>
          <a:prstGeom prst="rect">
            <a:avLst/>
          </a:prstGeom>
          <a:noFill/>
          <a:ln w="9525">
            <a:noFill/>
            <a:miter lim="800000"/>
            <a:headEnd/>
            <a:tailEnd/>
          </a:ln>
        </p:spPr>
        <p:txBody>
          <a:bodyPr/>
          <a:lstStyle/>
          <a:p>
            <a:pPr algn="just">
              <a:lnSpc>
                <a:spcPts val="1100"/>
              </a:lnSpc>
              <a:spcAft>
                <a:spcPts val="600"/>
              </a:spcAft>
              <a:tabLst>
                <a:tab pos="1162050" algn="l"/>
              </a:tabLst>
            </a:pPr>
            <a:r>
              <a:rPr lang="en-GB" sz="800" dirty="0"/>
              <a:t>FACET have been helping clients with their investments since 1985. Specialising in providing discretionary management services they currently run 4 in-house model portfolios. Historically FACET’s model portfolios have consistently outperformed numerous established benchmarks and comparable indices.</a:t>
            </a:r>
          </a:p>
        </p:txBody>
      </p:sp>
      <p:sp>
        <p:nvSpPr>
          <p:cNvPr id="29" name="Text Box 7"/>
          <p:cNvSpPr txBox="1">
            <a:spLocks noChangeArrowheads="1"/>
          </p:cNvSpPr>
          <p:nvPr/>
        </p:nvSpPr>
        <p:spPr bwMode="auto">
          <a:xfrm>
            <a:off x="4464496" y="1568624"/>
            <a:ext cx="1556792" cy="230019"/>
          </a:xfrm>
          <a:prstGeom prst="rect">
            <a:avLst/>
          </a:prstGeom>
          <a:noFill/>
          <a:ln w="9525">
            <a:noFill/>
            <a:miter lim="800000"/>
            <a:headEnd/>
            <a:tailEnd/>
          </a:ln>
        </p:spPr>
        <p:txBody>
          <a:bodyPr/>
          <a:lstStyle/>
          <a:p>
            <a:pPr>
              <a:spcAft>
                <a:spcPts val="600"/>
              </a:spcAft>
              <a:tabLst>
                <a:tab pos="1162050" algn="l"/>
              </a:tabLst>
            </a:pPr>
            <a:r>
              <a:rPr lang="en-GB" sz="1050" b="1" dirty="0">
                <a:solidFill>
                  <a:srgbClr val="002060"/>
                </a:solidFill>
              </a:rPr>
              <a:t>Fund Manager-FACET</a:t>
            </a:r>
          </a:p>
        </p:txBody>
      </p:sp>
      <p:sp>
        <p:nvSpPr>
          <p:cNvPr id="4" name="Rectangle 3"/>
          <p:cNvSpPr/>
          <p:nvPr/>
        </p:nvSpPr>
        <p:spPr>
          <a:xfrm>
            <a:off x="4415668" y="499202"/>
            <a:ext cx="381484" cy="5104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66029F4-91B8-4041-B2B3-D829517A2F0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57" y="6778880"/>
            <a:ext cx="4238636" cy="226187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730020"/>
            <a:ext cx="6858000" cy="216024"/>
          </a:xfrm>
          <a:prstGeom prst="rect">
            <a:avLst/>
          </a:prstGeom>
          <a:solidFill>
            <a:schemeClr val="bg1">
              <a:lumMod val="65000"/>
            </a:schemeClr>
          </a:solidFill>
          <a:ln w="9525">
            <a:noFill/>
            <a:miter lim="800000"/>
            <a:headEnd/>
            <a:tailEnd/>
          </a:ln>
        </p:spPr>
        <p:txBody>
          <a:bodyPr anchor="ctr"/>
          <a:lstStyle/>
          <a:p>
            <a:r>
              <a:rPr lang="en-US" sz="1200" b="1" dirty="0">
                <a:solidFill>
                  <a:schemeClr val="bg1"/>
                </a:solidFill>
                <a:ea typeface="Tahoma" panose="020B0604030504040204" pitchFamily="34" charset="0"/>
                <a:cs typeface="Arial" panose="020B0604020202020204" pitchFamily="34" charset="0"/>
              </a:rPr>
              <a:t>Introducing FACET</a:t>
            </a:r>
            <a:endParaRPr lang="en-GB" sz="900" b="1" dirty="0">
              <a:solidFill>
                <a:schemeClr val="bg1"/>
              </a:solidFill>
              <a:ea typeface="Tahoma" panose="020B0604030504040204" pitchFamily="34" charset="0"/>
              <a:cs typeface="Arial" panose="020B0604020202020204" pitchFamily="34" charset="0"/>
            </a:endParaRPr>
          </a:p>
        </p:txBody>
      </p:sp>
      <p:sp>
        <p:nvSpPr>
          <p:cNvPr id="28" name="Text Box 4"/>
          <p:cNvSpPr txBox="1">
            <a:spLocks noChangeArrowheads="1"/>
          </p:cNvSpPr>
          <p:nvPr/>
        </p:nvSpPr>
        <p:spPr bwMode="auto">
          <a:xfrm>
            <a:off x="0" y="7248599"/>
            <a:ext cx="6834948" cy="1943753"/>
          </a:xfrm>
          <a:prstGeom prst="rect">
            <a:avLst/>
          </a:prstGeom>
          <a:noFill/>
          <a:ln w="9525">
            <a:noFill/>
            <a:miter lim="800000"/>
            <a:headEnd/>
            <a:tailEnd/>
          </a:ln>
        </p:spPr>
        <p:txBody>
          <a:bodyPr/>
          <a:lstStyle/>
          <a:p>
            <a:pPr algn="just"/>
            <a:r>
              <a:rPr lang="en-US" sz="900" b="1" dirty="0"/>
              <a:t>IMPORTANT INFORMATION</a:t>
            </a:r>
          </a:p>
          <a:p>
            <a:pPr algn="just">
              <a:spcAft>
                <a:spcPts val="600"/>
              </a:spcAft>
            </a:pPr>
            <a:r>
              <a:rPr lang="en-GB" sz="900" dirty="0"/>
              <a:t>FACET is an acronym of Financial Advisors to Consultants Engineers &amp; Technologists. This document has been produced for information only and represents the views of the investment manager at the time of writing. It should not be construed as Investment Advice. No investment decisions should be made without first seeking advice. </a:t>
            </a:r>
            <a:r>
              <a:rPr lang="en-US" sz="900" dirty="0"/>
              <a:t>The </a:t>
            </a:r>
            <a:r>
              <a:rPr lang="en-GB" sz="900" dirty="0"/>
              <a:t>Elite CAM Balanced Discretionary Portfolio fund </a:t>
            </a:r>
            <a:r>
              <a:rPr lang="en-US" sz="900" dirty="0"/>
              <a:t>is managed by FACET Ltd, which is </a:t>
            </a:r>
            <a:r>
              <a:rPr lang="en-GB" sz="900" dirty="0"/>
              <a:t>authorised</a:t>
            </a:r>
            <a:r>
              <a:rPr lang="en-US" sz="900" dirty="0"/>
              <a:t> and regulated by the Financial Conduct Authority. </a:t>
            </a:r>
            <a:r>
              <a:rPr lang="en-GB" sz="900" dirty="0"/>
              <a:t>WAY Fund Managers Limited is the Authorised Corporate Director and is authorised and regulated by the Financial Conduct Authority. Full details of the Elite CAM Balanced Discretionary Portfolio fund , including risk warnings, are published in the Way Fund Managers Limited. Before making an investment you should ensure that you have read and understood the relevant Key Investor Information document. </a:t>
            </a:r>
          </a:p>
          <a:p>
            <a:pPr algn="just">
              <a:spcAft>
                <a:spcPts val="600"/>
              </a:spcAft>
            </a:pPr>
            <a:r>
              <a:rPr lang="en-GB" sz="900" b="1" dirty="0"/>
              <a:t>RISK WARNINGS</a:t>
            </a:r>
            <a:endParaRPr lang="en-GB" sz="900" dirty="0"/>
          </a:p>
          <a:p>
            <a:pPr algn="just"/>
            <a:r>
              <a:rPr lang="en-GB" sz="900" dirty="0"/>
              <a:t>The Elite CAM Balanced Discretionary Portfolio fund is subject to normal stock market fluctuations and other risks inherent in such investments. The value of your clients’ investment and the income derived from it can go down as well as up, and your client may not get back the money that they invested. Investments in overseas equities may be effected by changes in exchange rates, which could cause the value of your clients investment to increase or diminish. Your client should regard their investment as medium to long term. Past performance is not a guide to future performance. Every effort is taken to ensure the accuracy of this data, but no warranties are given.</a:t>
            </a:r>
          </a:p>
          <a:p>
            <a:pPr algn="just"/>
            <a:r>
              <a:rPr lang="en-GB" sz="800" dirty="0"/>
              <a:t> </a:t>
            </a:r>
          </a:p>
        </p:txBody>
      </p:sp>
      <p:sp>
        <p:nvSpPr>
          <p:cNvPr id="27"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2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dirty="0">
                <a:solidFill>
                  <a:schemeClr val="bg1"/>
                </a:solidFill>
              </a:rPr>
              <a:t>www.facetonline.co.uk</a:t>
            </a:r>
          </a:p>
          <a:p>
            <a:pPr algn="ctr"/>
            <a:endParaRPr lang="en-US" sz="1000" b="1" dirty="0">
              <a:solidFill>
                <a:srgbClr val="FFFFFF"/>
              </a:solidFill>
            </a:endParaRPr>
          </a:p>
        </p:txBody>
      </p:sp>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62544" y="147781"/>
            <a:ext cx="808812" cy="55339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16632" y="980046"/>
            <a:ext cx="6644053" cy="6955750"/>
          </a:xfrm>
          <a:prstGeom prst="rect">
            <a:avLst/>
          </a:prstGeom>
          <a:noFill/>
        </p:spPr>
        <p:txBody>
          <a:bodyPr wrap="square" rtlCol="0">
            <a:spAutoFit/>
          </a:bodyPr>
          <a:lstStyle/>
          <a:p>
            <a:r>
              <a:rPr lang="en-GB" sz="1000" b="1" dirty="0"/>
              <a:t>FACET’s Investment Philosophy</a:t>
            </a:r>
          </a:p>
          <a:p>
            <a:endParaRPr lang="en-GB" sz="800" dirty="0"/>
          </a:p>
          <a:p>
            <a:pPr algn="just"/>
            <a:r>
              <a:rPr lang="en-AU" sz="900" dirty="0"/>
              <a:t>The FACET investment philosophy is very much a ‘top-down’ approach and they firmly believe that asset sector allocation will provide the majority of the performance with the underlying investment choice providing the critical alpha over their peers. They aim to utilise collectives for the majority of the asset allocation, with direct investments, mainly bonds, being bought as and when appropriate opportunities arise.</a:t>
            </a:r>
          </a:p>
          <a:p>
            <a:pPr algn="just"/>
            <a:endParaRPr lang="en-AU" sz="900" dirty="0"/>
          </a:p>
          <a:p>
            <a:pPr algn="just"/>
            <a:r>
              <a:rPr lang="en-AU" sz="900" b="1" dirty="0"/>
              <a:t>Key Portfolio Managers</a:t>
            </a:r>
          </a:p>
          <a:p>
            <a:pPr algn="just"/>
            <a:endParaRPr lang="en-GB" sz="900" b="1" dirty="0"/>
          </a:p>
          <a:p>
            <a:pPr algn="just"/>
            <a:r>
              <a:rPr lang="en-GB" sz="900" dirty="0"/>
              <a:t>John Richard Mitchell</a:t>
            </a:r>
          </a:p>
          <a:p>
            <a:pPr algn="just"/>
            <a:endParaRPr lang="en-GB" sz="900" dirty="0"/>
          </a:p>
          <a:p>
            <a:pPr algn="just"/>
            <a:r>
              <a:rPr lang="en-GB" sz="900" dirty="0"/>
              <a:t>John has over 40 year’s experience in the financial services industry. The primary focus for the last 15 years has been in the fixed income market. While he was employed as the risk manager for Credit Suisse Securities, he was involved in many areas, including risk control of bond trading, setting and controlling the </a:t>
            </a:r>
            <a:r>
              <a:rPr lang="en-GB" sz="900" dirty="0" err="1"/>
              <a:t>VaR</a:t>
            </a:r>
            <a:r>
              <a:rPr lang="en-GB" sz="900" dirty="0"/>
              <a:t> limits on the trading book and monitoring trades to ensure clients received best execution. When at Royal London Asset Management, he was involved in starting their first geared fund, set up the management of the risk control, and agreeing these with the trustee in order to get the sign off for the fund to go live. This fund held both bonds and equities together with written traded option to enhance the income on the equity holding. Involved in the set-up of Newland Financial as compliance director of both the stockbroking/Wealth Management arm and the fund managers. The fund managers had a specialist resources fund, the broker had a corporate finance department that brought mainly resources companies to the market. </a:t>
            </a:r>
          </a:p>
          <a:p>
            <a:pPr algn="just"/>
            <a:endParaRPr lang="en-GB" sz="900" dirty="0"/>
          </a:p>
          <a:p>
            <a:pPr algn="just"/>
            <a:r>
              <a:rPr lang="en-GB" sz="900" dirty="0"/>
              <a:t>Chris Fernyhough</a:t>
            </a:r>
          </a:p>
          <a:p>
            <a:pPr algn="just"/>
            <a:endParaRPr lang="en-GB" sz="900" dirty="0"/>
          </a:p>
          <a:p>
            <a:pPr algn="just"/>
            <a:r>
              <a:rPr lang="en-GB" sz="900" dirty="0"/>
              <a:t>Chris has been in the markets for almost 15 years now, 10 of which have been as a Wealth Manager, specialising in building multi-asset discretionary portfolios for High Net Worth and Corporate clients. These have consisted of both direct bond and equity exposure, as well as the use of collectives. Chris has worked for places such as WH Ireland, where he assisted in the set up and running of the Bristol office, and Newland Financial, where he set up their Wealth Management arm. Chris then moved to Beaufort Securities to assist in the set up of their stockbroking and Wealth Management arm. For the past four years, Chris has been the Managing Director of FACET who run bespoke discretionary money as well as model portfolios. He holds a distinction in the PCIAM exam and is a Chartered Wealth Manager as well as holding Chartered FCSI status with the CISI.</a:t>
            </a:r>
          </a:p>
          <a:p>
            <a:pPr algn="just"/>
            <a:r>
              <a:rPr lang="en-GB" sz="900" dirty="0"/>
              <a:t> </a:t>
            </a:r>
          </a:p>
          <a:p>
            <a:pPr algn="just"/>
            <a:r>
              <a:rPr lang="en-GB" sz="900" dirty="0"/>
              <a:t>Christian Holland</a:t>
            </a:r>
          </a:p>
          <a:p>
            <a:pPr algn="just"/>
            <a:endParaRPr lang="en-GB" sz="900" dirty="0"/>
          </a:p>
          <a:p>
            <a:pPr algn="just"/>
            <a:r>
              <a:rPr lang="en-GB" sz="900" dirty="0"/>
              <a:t>Christian has over 25 years of experience in investment management. He managed Japanese equity funds for 16 years, initially with Provident Mutual but also with Cavendish Asset Management. He has also managed private client funds with Seymour Pierce. At UBS Wealth Management he looked after multi asset portfolios for IFAs and continued to do so at TAM Asset Management managing funds and developing new products in ethical portfolios. Christian has been on investment committees with Citywire and has been featured in the media with appearances on TV and radio. </a:t>
            </a:r>
          </a:p>
          <a:p>
            <a:pPr algn="just"/>
            <a:endParaRPr lang="en-GB" sz="900" dirty="0"/>
          </a:p>
          <a:p>
            <a:pPr algn="just"/>
            <a:r>
              <a:rPr lang="en-GB" sz="900" dirty="0"/>
              <a:t>Alex Young</a:t>
            </a:r>
          </a:p>
          <a:p>
            <a:pPr algn="just"/>
            <a:endParaRPr lang="en-GB" sz="900" dirty="0"/>
          </a:p>
          <a:p>
            <a:pPr algn="just"/>
            <a:r>
              <a:rPr lang="en-GB" sz="900" dirty="0"/>
              <a:t>Alex has been in Financial Services with FACET for 20 years. He is a qualified IFA as well as holding IMC, a certificate in Discretionary Investment Management, a certificate in Securities Advice and Dealing  and a diploma in Technical Analysis. He is currently also studying for Investment Advice Diploma with the CISI. Alex has a very broad range of knowledge regarding multi asset model portfolios and his expertise in Volatility analysis is exceptional. Alex specialises in Technical Analysis and brings a chart based point of view to the Investment Management Committee.</a:t>
            </a:r>
          </a:p>
          <a:p>
            <a:endParaRPr lang="en-GB" sz="800" dirty="0"/>
          </a:p>
          <a:p>
            <a:endParaRPr lang="en-GB" sz="800" dirty="0"/>
          </a:p>
          <a:p>
            <a:endParaRPr lang="en-AU" sz="800" dirty="0"/>
          </a:p>
          <a:p>
            <a:endParaRPr lang="en-GB" sz="800" b="1"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22917</TotalTime>
  <Words>1204</Words>
  <Application>Microsoft Office PowerPoint</Application>
  <PresentationFormat>A4 Paper (210x297 mm)</PresentationFormat>
  <Paragraphs>79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Witham</dc:creator>
  <cp:lastModifiedBy>Christian</cp:lastModifiedBy>
  <cp:revision>544</cp:revision>
  <cp:lastPrinted>2016-12-01T10:02:07Z</cp:lastPrinted>
  <dcterms:created xsi:type="dcterms:W3CDTF">2009-06-18T14:37:48Z</dcterms:created>
  <dcterms:modified xsi:type="dcterms:W3CDTF">2018-03-23T14:35:32Z</dcterms:modified>
</cp:coreProperties>
</file>