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100" d="100"/>
          <a:sy n="100" d="100"/>
        </p:scale>
        <p:origin x="1674" y="-1356"/>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12/02/2018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2/12/2018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2/12/2018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2/12/2018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2/12/2018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Cautious Discretionary Portfolio Fund            January 2018</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January 2018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£28.7m</a:t>
            </a:r>
          </a:p>
          <a:p>
            <a:pPr>
              <a:lnSpc>
                <a:spcPct val="150000"/>
              </a:lnSpc>
              <a:tabLst>
                <a:tab pos="1162050" algn="l"/>
              </a:tabLst>
            </a:pPr>
            <a:r>
              <a:rPr lang="en-US" sz="800" dirty="0"/>
              <a:t>Launch Date	</a:t>
            </a:r>
            <a:r>
              <a:rPr lang="en-GB" sz="800" dirty="0"/>
              <a:t>0.05.11*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2.05%**</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B3Q4TW1</a:t>
            </a:r>
          </a:p>
          <a:p>
            <a:pPr>
              <a:lnSpc>
                <a:spcPct val="150000"/>
              </a:lnSpc>
              <a:tabLst>
                <a:tab pos="1162050" algn="l"/>
              </a:tabLst>
            </a:pPr>
            <a:r>
              <a:rPr lang="en-US" sz="800" dirty="0"/>
              <a:t>	B </a:t>
            </a:r>
            <a:r>
              <a:rPr lang="en-GB" sz="800" dirty="0"/>
              <a:t>Inc.  B687BC3</a:t>
            </a:r>
          </a:p>
          <a:p>
            <a:pPr>
              <a:tabLst>
                <a:tab pos="1162050" algn="l"/>
              </a:tabLst>
            </a:pPr>
            <a:r>
              <a:rPr lang="en-US" sz="800" dirty="0"/>
              <a:t>	</a:t>
            </a:r>
          </a:p>
          <a:p>
            <a:pPr>
              <a:tabLst>
                <a:tab pos="1162050" algn="l"/>
              </a:tabLst>
            </a:pPr>
            <a:r>
              <a:rPr lang="en-GB" sz="800" dirty="0"/>
              <a:t>**the current AMC is 1.5% but FACET are rebating 0.75% and have applied to permanently reduce the AMC to 0.75%. </a:t>
            </a:r>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t>
            </a:r>
            <a:r>
              <a:rPr lang="en-US" sz="800" dirty="0" err="1"/>
              <a:t>authorised</a:t>
            </a:r>
            <a:r>
              <a:rPr lang="en-US" sz="800" dirty="0"/>
              <a:t>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+2%</a:t>
            </a:r>
            <a:endParaRPr lang="en-US" sz="900" b="1" dirty="0">
              <a:solidFill>
                <a:srgbClr val="002060"/>
              </a:solidFill>
            </a:endParaRPr>
          </a:p>
          <a:p>
            <a:pPr algn="just"/>
            <a:endParaRPr lang="en-GB" sz="900" dirty="0"/>
          </a:p>
          <a:p>
            <a:pPr algn="just"/>
            <a:endParaRPr lang="en-GB" sz="900" dirty="0"/>
          </a:p>
          <a:p>
            <a:pPr algn="just"/>
            <a:endParaRPr lang="en-GB" sz="900" dirty="0"/>
          </a:p>
        </p:txBody>
      </p:sp>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GB" sz="1200" b="1" dirty="0">
                <a:solidFill>
                  <a:schemeClr val="bg1"/>
                </a:solidFill>
              </a:rPr>
              <a:t>www.facteonline.co.uk</a:t>
            </a:r>
            <a:endParaRPr lang="en-US" sz="1200" b="1" dirty="0">
              <a:solidFill>
                <a:schemeClr val="bg1"/>
              </a:solidFill>
            </a:endParaRPr>
          </a:p>
          <a:p>
            <a:pPr algn="ctr"/>
            <a:endParaRPr lang="en-US" sz="1000" b="1" dirty="0">
              <a:solidFill>
                <a:srgbClr val="FFFFFF"/>
              </a:solidFill>
            </a:endParaRPr>
          </a:p>
        </p:txBody>
      </p:sp>
      <p:sp>
        <p:nvSpPr>
          <p:cNvPr id="21" name="TextBox 20"/>
          <p:cNvSpPr txBox="1"/>
          <p:nvPr/>
        </p:nvSpPr>
        <p:spPr>
          <a:xfrm>
            <a:off x="32098" y="6727848"/>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Cautious Discretionary Fund Performance since launch</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to 31.01.2018</a:t>
            </a:r>
          </a:p>
          <a:p>
            <a:r>
              <a:rPr lang="en-GB" sz="800" dirty="0"/>
              <a:t>Total Return, Bid to Bid, Tax UK Net. Past performance is not a reliable indicator of future results. </a:t>
            </a:r>
          </a:p>
        </p:txBody>
      </p:sp>
      <p:sp>
        <p:nvSpPr>
          <p:cNvPr id="18" name="TextBox 17"/>
          <p:cNvSpPr txBox="1"/>
          <p:nvPr/>
        </p:nvSpPr>
        <p:spPr>
          <a:xfrm>
            <a:off x="-7540" y="3560024"/>
            <a:ext cx="4333006" cy="3139115"/>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from the 28 November, WM Capital Management were appointed as investment manager and sponsor of the Elite CAM Cautious and Balanced Discretionary Portfolio funds.  They in turn appointed FACET as the investment adviser.  As from 10</a:t>
            </a:r>
            <a:r>
              <a:rPr lang="en-GB" sz="900" baseline="30000" dirty="0"/>
              <a:t>th</a:t>
            </a:r>
            <a:r>
              <a:rPr lang="en-GB" sz="900" dirty="0"/>
              <a:t> February 2017 FACET have been appointed as the investment manager. The fund continues to be managed in-line with the stated investment philosophy of FACET that strategic asset allocation is paramount to a well diversified portfolio, with underlying investment choice providing the outperformance.</a:t>
            </a:r>
          </a:p>
          <a:p>
            <a:pPr algn="just">
              <a:spcAft>
                <a:spcPts val="800"/>
              </a:spcAft>
            </a:pPr>
            <a:r>
              <a:rPr lang="en-GB" sz="900" dirty="0"/>
              <a:t>The US stock market continued to drive up to new highs despite mixed economic data which saw only a modest rise in the closely watched yield on the 10-year Treasury bond. The US dollar weakened against both Sterling and the Euro where there was comparatively better UK economic data and an increasing likelihood of the Bank of England following US base rates higher. However, whilst the Euro economic data continues to recover, there have been cautious comments from the ECB indicating that any easing of easy monetary policy is as far off as late 2018 in order to safeguard against a collapse in the emergent rise in inflation which the ECB is keen to bring about. The UK’s FTSE100 Index touched a new high close to 7,800 towards the end of January but the relative strengthening of Sterling, up 7 cents to over $1.42 against the US dollar, impacted the export-heavy beneficiaries of the UK’s leading index which fell 3% from the highs, bringing the FTSE to a 2% loss for the month. The fund fell 0.50% in January.</a:t>
            </a:r>
          </a:p>
        </p:txBody>
      </p:sp>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3" name="Rectangle: Rounded Corners 2"/>
          <p:cNvSpPr/>
          <p:nvPr/>
        </p:nvSpPr>
        <p:spPr>
          <a:xfrm>
            <a:off x="4581128" y="128464"/>
            <a:ext cx="2095412" cy="8640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2508E6AC-0F94-441B-A04E-56CC1872E2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58" y="6978503"/>
            <a:ext cx="3917498" cy="20786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Cautious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a:solidFill>
                  <a:schemeClr val="bg1"/>
                </a:solidFill>
              </a:rPr>
              <a:t>www.facetonline.co.uk</a:t>
            </a:r>
            <a:endParaRPr lang="en-US" sz="1200" b="1" dirty="0">
              <a:solidFill>
                <a:schemeClr val="bg1"/>
              </a:solidFill>
            </a:endParaRP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718316" cy="6817251"/>
          </a:xfrm>
          <a:prstGeom prst="rect">
            <a:avLst/>
          </a:prstGeom>
          <a:noFill/>
        </p:spPr>
        <p:txBody>
          <a:bodyPr wrap="square" rtlCol="0">
            <a:spAutoFit/>
          </a:bodyPr>
          <a:lstStyle/>
          <a:p>
            <a:r>
              <a:rPr lang="en-GB" sz="1000" b="1" dirty="0"/>
              <a:t>FACET’s Investment Philosophy</a:t>
            </a:r>
          </a:p>
          <a:p>
            <a:endParaRPr lang="en-GB" sz="800" dirty="0"/>
          </a:p>
          <a:p>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endParaRPr lang="en-AU" sz="900" dirty="0"/>
          </a:p>
          <a:p>
            <a:r>
              <a:rPr lang="en-AU" sz="900" b="1" dirty="0"/>
              <a:t>Key Portfolio Managers</a:t>
            </a:r>
          </a:p>
          <a:p>
            <a:endParaRPr lang="en-GB" sz="900" b="1" dirty="0"/>
          </a:p>
          <a:p>
            <a:r>
              <a:rPr lang="en-GB" sz="900" dirty="0"/>
              <a:t>John Richard Mitchell</a:t>
            </a:r>
          </a:p>
          <a:p>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endParaRPr lang="en-GB" sz="900" dirty="0"/>
          </a:p>
          <a:p>
            <a:r>
              <a:rPr lang="en-GB" sz="900" dirty="0"/>
              <a:t>Chris Fernyhough</a:t>
            </a:r>
          </a:p>
          <a:p>
            <a:endParaRPr lang="en-GB" sz="900" dirty="0"/>
          </a:p>
          <a:p>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three years, Chris has been the Managing Director of FACET who run bespoke discretionary money as well as model portfolios. He holds a distinction in the PCIAM exam and is a Chartered Wealth Manager as well as holding Chartered FCSI status with the CISI.</a:t>
            </a:r>
          </a:p>
          <a:p>
            <a:r>
              <a:rPr lang="en-GB" sz="900" dirty="0"/>
              <a:t> </a:t>
            </a:r>
          </a:p>
          <a:p>
            <a:r>
              <a:rPr lang="en-GB" sz="900" dirty="0"/>
              <a:t>Christian Holland</a:t>
            </a:r>
          </a:p>
          <a:p>
            <a:endParaRPr lang="en-GB" sz="900" dirty="0"/>
          </a:p>
          <a:p>
            <a:r>
              <a:rPr lang="en-GB" sz="900" dirty="0"/>
              <a:t>Christian has over 25 years of experience in investment management. He managed Japanese equity funds for 16 years, initially with Provident Mutual but also with Cavendish Asset Management. He has also managed private client funds with Seymour Pierce. At UBS Wealth Management he looked after multi asset portfolios for IFAs and continued to do so at TAM Asset Management managing funds and developing new products in ethical portfolios. Christian has been on investment committees with Citywire and has been featured in the media with appearances on TV and radio. </a:t>
            </a:r>
          </a:p>
          <a:p>
            <a:endParaRPr lang="en-GB" sz="900" dirty="0"/>
          </a:p>
          <a:p>
            <a:r>
              <a:rPr lang="en-GB" sz="900" dirty="0"/>
              <a:t>Alex Young</a:t>
            </a:r>
          </a:p>
          <a:p>
            <a:endParaRPr lang="en-GB" sz="900" dirty="0"/>
          </a:p>
          <a:p>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27734</TotalTime>
  <Words>1241</Words>
  <Application>Microsoft Office PowerPoint</Application>
  <PresentationFormat>A4 Paper (210x297 mm)</PresentationFormat>
  <Paragraphs>80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549</cp:revision>
  <cp:lastPrinted>2016-12-01T10:02:07Z</cp:lastPrinted>
  <dcterms:created xsi:type="dcterms:W3CDTF">2009-06-18T14:37:48Z</dcterms:created>
  <dcterms:modified xsi:type="dcterms:W3CDTF">2018-02-12T15:18:42Z</dcterms:modified>
</cp:coreProperties>
</file>