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00" d="100"/>
          <a:sy n="100" d="100"/>
        </p:scale>
        <p:origin x="1674" y="-1488"/>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08/04/2018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4/8/2018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4/8/2018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4/8/2018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4/8/2018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4/8/2018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4/8/2018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Cautious Discretionary Portfolio Fund            March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February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£28.6m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1.71%</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B3Q4TW1</a:t>
            </a:r>
          </a:p>
          <a:p>
            <a:pPr>
              <a:lnSpc>
                <a:spcPct val="150000"/>
              </a:lnSpc>
              <a:tabLst>
                <a:tab pos="1162050" algn="l"/>
              </a:tabLst>
            </a:pPr>
            <a:r>
              <a:rPr lang="en-US" sz="800" dirty="0"/>
              <a:t>	B </a:t>
            </a:r>
            <a:r>
              <a:rPr lang="en-GB" sz="800" dirty="0"/>
              <a:t>Inc.  B687BC3</a:t>
            </a:r>
          </a:p>
          <a:p>
            <a:pPr>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t>
            </a:r>
            <a:r>
              <a:rPr lang="en-US" sz="800" dirty="0" err="1"/>
              <a:t>authorised</a:t>
            </a:r>
            <a:r>
              <a:rPr lang="en-US" sz="800" dirty="0"/>
              <a:t>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+2%</a:t>
            </a:r>
            <a:endParaRPr lang="en-US" sz="900" b="1" dirty="0">
              <a:solidFill>
                <a:srgbClr val="002060"/>
              </a:solidFill>
            </a:endParaRPr>
          </a:p>
          <a:p>
            <a:pPr algn="just"/>
            <a:endParaRPr lang="en-GB" sz="900" dirty="0"/>
          </a:p>
          <a:p>
            <a:pPr algn="just"/>
            <a:endParaRPr lang="en-GB" sz="900" dirty="0"/>
          </a:p>
          <a:p>
            <a:pPr algn="just"/>
            <a:endParaRPr lang="en-GB" sz="900" dirty="0"/>
          </a:p>
        </p:txBody>
      </p:sp>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GB" sz="1200" b="1" dirty="0">
                <a:solidFill>
                  <a:schemeClr val="bg1"/>
                </a:solidFill>
              </a:rPr>
              <a:t>www.facteonline.co.uk</a:t>
            </a:r>
            <a:endParaRPr lang="en-US" sz="1200" b="1" dirty="0">
              <a:solidFill>
                <a:schemeClr val="bg1"/>
              </a:solidFill>
            </a:endParaRPr>
          </a:p>
          <a:p>
            <a:pPr algn="ctr"/>
            <a:endParaRPr lang="en-US" sz="1000" b="1" dirty="0">
              <a:solidFill>
                <a:srgbClr val="FFFFFF"/>
              </a:solidFill>
            </a:endParaRPr>
          </a:p>
        </p:txBody>
      </p:sp>
      <p:sp>
        <p:nvSpPr>
          <p:cNvPr id="21" name="TextBox 20"/>
          <p:cNvSpPr txBox="1"/>
          <p:nvPr/>
        </p:nvSpPr>
        <p:spPr>
          <a:xfrm>
            <a:off x="32098" y="6727848"/>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Cautious Discretionary Fund Performance since launch</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29.03.2018</a:t>
            </a:r>
          </a:p>
          <a:p>
            <a:r>
              <a:rPr lang="en-GB" sz="800" dirty="0"/>
              <a:t>Total Return, Bid to Bid, Tax UK Net. Past performance is not a reliable indicator of future results. </a:t>
            </a:r>
          </a:p>
        </p:txBody>
      </p:sp>
      <p:sp>
        <p:nvSpPr>
          <p:cNvPr id="18" name="TextBox 17"/>
          <p:cNvSpPr txBox="1"/>
          <p:nvPr/>
        </p:nvSpPr>
        <p:spPr>
          <a:xfrm>
            <a:off x="-7540" y="3560024"/>
            <a:ext cx="4333006" cy="3659976"/>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 November 2018, WM Capital Management were appointed as investment manager and sponsor of the Elite CAM Cautious and Balanced Discretionary Portfolio funds.  They in turn appointed FACET as the investment adviser.  As from 10</a:t>
            </a:r>
            <a:r>
              <a:rPr lang="en-GB" sz="900" baseline="30000" dirty="0"/>
              <a:t>th</a:t>
            </a:r>
            <a:r>
              <a:rPr lang="en-GB" sz="900" dirty="0"/>
              <a:t> February 2017 FACET have been appointed as the investment manager. 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February’s strong wage growth figures, which triggered higher inflation figures leading to a global stock market sell-off, was revised back down in March.  Combined with some upward revisions to US corporate earnings, ahead of the Q1 results season, markets recovered some lost ground.  However, the tit-for-tat exchange of import tariffs between the USA and China, knocked confidence once again and the S&amp;P500 returned to the February lows with negative sentiment spreading to other developed markets. The US dollar lost ground as the US continues to fund taxes cuts but this was relatively good news for emerging markets and Asian exporters. US economic stayed strong with housing, jobs and corporate investment all trending positively. European stocks were underpinned by continued loose monetary policy.  The Bank of England looks set to raise rates as the economy remained strong as Brexit negotiations continue to reassure nervous markets and makes more likely that the Monetary Policy Committee will feel confident enough to raise interest rates in May.  </a:t>
            </a:r>
            <a:r>
              <a:rPr lang="en-GB" sz="900"/>
              <a:t>The fund fell -1.63% in March.</a:t>
            </a:r>
            <a:endParaRPr lang="en-GB" sz="900" dirty="0"/>
          </a:p>
          <a:p>
            <a:pPr algn="just">
              <a:spcAft>
                <a:spcPts val="800"/>
              </a:spcAft>
            </a:pPr>
            <a:endParaRPr lang="en-GB" sz="900" dirty="0"/>
          </a:p>
          <a:p>
            <a:pPr algn="just">
              <a:spcAft>
                <a:spcPts val="800"/>
              </a:spcAft>
            </a:pPr>
            <a:r>
              <a:rPr lang="en-GB" sz="900" dirty="0"/>
              <a:t>The fund fell -0.07%.</a:t>
            </a:r>
          </a:p>
        </p:txBody>
      </p:sp>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3" name="Rectangle: Rounded Corners 2"/>
          <p:cNvSpPr/>
          <p:nvPr/>
        </p:nvSpPr>
        <p:spPr>
          <a:xfrm>
            <a:off x="4581128" y="128464"/>
            <a:ext cx="2095412" cy="8640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7F407B3B-0931-4C39-B25D-CD3DF0E7A0E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29" y="6971646"/>
            <a:ext cx="4117751" cy="203542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Cautious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a:solidFill>
                  <a:schemeClr val="bg1"/>
                </a:solidFill>
              </a:rPr>
              <a:t>www.facetonline.co.uk</a:t>
            </a:r>
            <a:endParaRPr lang="en-US" sz="1200" b="1" dirty="0">
              <a:solidFill>
                <a:schemeClr val="bg1"/>
              </a:solidFill>
            </a:endParaRP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718316" cy="6817251"/>
          </a:xfrm>
          <a:prstGeom prst="rect">
            <a:avLst/>
          </a:prstGeom>
          <a:noFill/>
        </p:spPr>
        <p:txBody>
          <a:bodyPr wrap="square" rtlCol="0">
            <a:spAutoFit/>
          </a:bodyPr>
          <a:lstStyle/>
          <a:p>
            <a:r>
              <a:rPr lang="en-GB" sz="1000" b="1" dirty="0"/>
              <a:t>FACET’s Investment Philosophy</a:t>
            </a:r>
          </a:p>
          <a:p>
            <a:endParaRPr lang="en-GB" sz="800" dirty="0"/>
          </a:p>
          <a:p>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endParaRPr lang="en-AU" sz="900" dirty="0"/>
          </a:p>
          <a:p>
            <a:r>
              <a:rPr lang="en-AU" sz="900" b="1" dirty="0"/>
              <a:t>Key Portfolio Managers</a:t>
            </a:r>
          </a:p>
          <a:p>
            <a:endParaRPr lang="en-GB" sz="900" b="1" dirty="0"/>
          </a:p>
          <a:p>
            <a:r>
              <a:rPr lang="en-GB" sz="900" dirty="0"/>
              <a:t>John Richard Mitchell</a:t>
            </a:r>
          </a:p>
          <a:p>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endParaRPr lang="en-GB" sz="900" dirty="0"/>
          </a:p>
          <a:p>
            <a:r>
              <a:rPr lang="en-GB" sz="900" dirty="0"/>
              <a:t>Chris Fernyhough</a:t>
            </a:r>
          </a:p>
          <a:p>
            <a:endParaRPr lang="en-GB" sz="900" dirty="0"/>
          </a:p>
          <a:p>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r>
              <a:rPr lang="en-GB" sz="900" dirty="0"/>
              <a:t> </a:t>
            </a:r>
          </a:p>
          <a:p>
            <a:r>
              <a:rPr lang="en-GB" sz="900" dirty="0"/>
              <a:t>Christian Holland</a:t>
            </a:r>
          </a:p>
          <a:p>
            <a:endParaRPr lang="en-GB" sz="900" dirty="0"/>
          </a:p>
          <a:p>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endParaRPr lang="en-GB" sz="900" dirty="0"/>
          </a:p>
          <a:p>
            <a:r>
              <a:rPr lang="en-GB" sz="900" dirty="0"/>
              <a:t>Alex Young</a:t>
            </a:r>
          </a:p>
          <a:p>
            <a:endParaRPr lang="en-GB" sz="900" dirty="0"/>
          </a:p>
          <a:p>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27935</TotalTime>
  <Words>1243</Words>
  <Application>Microsoft Office PowerPoint</Application>
  <PresentationFormat>A4 Paper (210x297 mm)</PresentationFormat>
  <Paragraphs>81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561</cp:revision>
  <cp:lastPrinted>2016-12-01T10:02:07Z</cp:lastPrinted>
  <dcterms:created xsi:type="dcterms:W3CDTF">2009-06-18T14:37:48Z</dcterms:created>
  <dcterms:modified xsi:type="dcterms:W3CDTF">2018-04-08T14:50:11Z</dcterms:modified>
</cp:coreProperties>
</file>