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00" d="100"/>
          <a:sy n="100" d="100"/>
        </p:scale>
        <p:origin x="1674" y="84"/>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14/05/2018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5/14/2018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5/14/2018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5/14/2018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5/14/2018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25144" y="114699"/>
            <a:ext cx="1951396" cy="934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Balanced Discretionary Portfolio Fund            April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April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£22.5m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1.79%</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B67JGM5</a:t>
            </a:r>
          </a:p>
          <a:p>
            <a:pPr>
              <a:lnSpc>
                <a:spcPct val="150000"/>
              </a:lnSpc>
              <a:tabLst>
                <a:tab pos="1162050" algn="l"/>
              </a:tabLst>
            </a:pPr>
            <a:r>
              <a:rPr lang="en-US" sz="800" dirty="0"/>
              <a:t>	B </a:t>
            </a:r>
            <a:r>
              <a:rPr lang="en-GB" sz="800" dirty="0"/>
              <a:t>Inc.  B3NHHK7</a:t>
            </a:r>
          </a:p>
          <a:p>
            <a:pPr>
              <a:lnSpc>
                <a:spcPct val="150000"/>
              </a:lnSpc>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authorised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 </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+4%</a:t>
            </a:r>
            <a:endParaRPr lang="en-US" sz="900" b="1" dirty="0">
              <a:solidFill>
                <a:srgbClr val="002060"/>
              </a:solidFill>
            </a:endParaRPr>
          </a:p>
          <a:p>
            <a:pPr algn="just"/>
            <a:endParaRPr lang="en-GB" sz="900" dirty="0"/>
          </a:p>
          <a:p>
            <a:pPr algn="just"/>
            <a:endParaRPr lang="en-GB" sz="900" dirty="0"/>
          </a:p>
          <a:p>
            <a:pPr algn="just"/>
            <a:endParaRPr lang="en-GB" sz="900" dirty="0"/>
          </a:p>
        </p:txBody>
      </p:sp>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sp>
        <p:nvSpPr>
          <p:cNvPr id="21" name="TextBox 20"/>
          <p:cNvSpPr txBox="1"/>
          <p:nvPr/>
        </p:nvSpPr>
        <p:spPr>
          <a:xfrm>
            <a:off x="0" y="6341244"/>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Balanced Discretionary Fund performance since launch </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30.04.2018</a:t>
            </a:r>
          </a:p>
          <a:p>
            <a:r>
              <a:rPr lang="en-GB" sz="800" dirty="0"/>
              <a:t>Total Return, Bid to Bid, Tax UK Net. Past performance is not a reliable indicator of future results. </a:t>
            </a:r>
          </a:p>
        </p:txBody>
      </p:sp>
      <p:sp>
        <p:nvSpPr>
          <p:cNvPr id="18" name="TextBox 17"/>
          <p:cNvSpPr txBox="1"/>
          <p:nvPr/>
        </p:nvSpPr>
        <p:spPr>
          <a:xfrm>
            <a:off x="9654" y="3484606"/>
            <a:ext cx="4224554" cy="2900794"/>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a:t>
            </a:r>
            <a:r>
              <a:rPr lang="en-GB" sz="900"/>
              <a:t>from the 28/11/2016</a:t>
            </a:r>
            <a:r>
              <a:rPr lang="en-GB" sz="900" dirty="0"/>
              <a:t>, WM Capital Management were appointed as investment manager and sponsor of the Elite CAM Cautious and Balanced Discretionary Portfolio funds.  They in turn appointed FACET as the investment adviser.  As from 10/02/2017 FACET have been appointed as the investment manager. </a:t>
            </a:r>
          </a:p>
          <a:p>
            <a:pPr algn="just">
              <a:spcAft>
                <a:spcPts val="800"/>
              </a:spcAft>
            </a:pPr>
            <a:r>
              <a:rPr lang="en-GB" sz="900" dirty="0"/>
              <a:t>April was another volatile month with geopolitical concerns still foremost in investors minds. However, the prospect of a genuine trade between the US and China diminished as the limited impact became apparent.  Of greater importance was the rise in the price of oil to a 3½ year high as commodity markets took a view on the consequences of renewed trade sanctions on Iran.  This rise will likely feed into global inflation at some point, and is compounded by heightened expectations of higher inflation being stoked by better economic news in the US, particularly employment and wages. The eurozone economies are also looking better than expected although the ECB is still making very cautious statements about raising interest rates, unlike the US Federal Reserve who are leading global central banks in raising rates.  The bond markets are pricing for a further two hikes in 2018. The stance of the Bank of England took a lurch towards ECB-like caution towards the end of the month. This, combined with a good looking US earnings season, boosted UK equities which topped the developed world markets for the month. The fund rose 1.38%.</a:t>
            </a:r>
          </a:p>
        </p:txBody>
      </p:sp>
      <p:pic>
        <p:nvPicPr>
          <p:cNvPr id="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4" name="Rectangle 3"/>
          <p:cNvSpPr/>
          <p:nvPr/>
        </p:nvSpPr>
        <p:spPr>
          <a:xfrm>
            <a:off x="4415668" y="499202"/>
            <a:ext cx="381484" cy="5104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5CB8CE8-68F3-4711-9654-3AF3DE343F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 y="6642191"/>
            <a:ext cx="4333006" cy="23272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Balanced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dirty="0">
                <a:solidFill>
                  <a:schemeClr val="bg1"/>
                </a:solidFill>
              </a:rPr>
              <a:t>www.facetonline.co.uk</a:t>
            </a: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644053" cy="6955750"/>
          </a:xfrm>
          <a:prstGeom prst="rect">
            <a:avLst/>
          </a:prstGeom>
          <a:noFill/>
        </p:spPr>
        <p:txBody>
          <a:bodyPr wrap="square" rtlCol="0">
            <a:spAutoFit/>
          </a:bodyPr>
          <a:lstStyle/>
          <a:p>
            <a:r>
              <a:rPr lang="en-GB" sz="1000" b="1" dirty="0"/>
              <a:t>FACET’s Investment Philosophy</a:t>
            </a:r>
          </a:p>
          <a:p>
            <a:endParaRPr lang="en-GB" sz="800" dirty="0"/>
          </a:p>
          <a:p>
            <a:pPr algn="just"/>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pPr algn="just"/>
            <a:endParaRPr lang="en-AU" sz="900" dirty="0"/>
          </a:p>
          <a:p>
            <a:pPr algn="just"/>
            <a:r>
              <a:rPr lang="en-AU" sz="900" b="1" dirty="0"/>
              <a:t>Key Portfolio Managers</a:t>
            </a:r>
          </a:p>
          <a:p>
            <a:pPr algn="just"/>
            <a:endParaRPr lang="en-GB" sz="900" b="1" dirty="0"/>
          </a:p>
          <a:p>
            <a:pPr algn="just"/>
            <a:r>
              <a:rPr lang="en-GB" sz="900" dirty="0"/>
              <a:t>John Richard Mitchell</a:t>
            </a:r>
          </a:p>
          <a:p>
            <a:pPr algn="just"/>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pPr algn="just"/>
            <a:endParaRPr lang="en-GB" sz="900" dirty="0"/>
          </a:p>
          <a:p>
            <a:pPr algn="just"/>
            <a:r>
              <a:rPr lang="en-GB" sz="900" dirty="0"/>
              <a:t>Chris Fernyhough</a:t>
            </a:r>
          </a:p>
          <a:p>
            <a:pPr algn="just"/>
            <a:endParaRPr lang="en-GB" sz="900" dirty="0"/>
          </a:p>
          <a:p>
            <a:pPr algn="just"/>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pPr algn="just"/>
            <a:r>
              <a:rPr lang="en-GB" sz="900" dirty="0"/>
              <a:t> </a:t>
            </a:r>
          </a:p>
          <a:p>
            <a:pPr algn="just"/>
            <a:r>
              <a:rPr lang="en-GB" sz="900" dirty="0"/>
              <a:t>Christian Holland</a:t>
            </a:r>
          </a:p>
          <a:p>
            <a:pPr algn="just"/>
            <a:endParaRPr lang="en-GB" sz="900" dirty="0"/>
          </a:p>
          <a:p>
            <a:pPr algn="just"/>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pPr algn="just"/>
            <a:endParaRPr lang="en-GB" sz="900" dirty="0"/>
          </a:p>
          <a:p>
            <a:pPr algn="just"/>
            <a:r>
              <a:rPr lang="en-GB" sz="900" dirty="0"/>
              <a:t>Alex Young</a:t>
            </a:r>
          </a:p>
          <a:p>
            <a:pPr algn="just"/>
            <a:endParaRPr lang="en-GB" sz="900" dirty="0"/>
          </a:p>
          <a:p>
            <a:pPr algn="just"/>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22927</TotalTime>
  <Words>1215</Words>
  <Application>Microsoft Office PowerPoint</Application>
  <PresentationFormat>A4 Paper (210x297 mm)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549</cp:revision>
  <cp:lastPrinted>2016-12-01T10:02:07Z</cp:lastPrinted>
  <dcterms:created xsi:type="dcterms:W3CDTF">2009-06-18T14:37:48Z</dcterms:created>
  <dcterms:modified xsi:type="dcterms:W3CDTF">2018-05-14T11:47:19Z</dcterms:modified>
</cp:coreProperties>
</file>